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66" r:id="rId2"/>
    <p:sldId id="260" r:id="rId3"/>
    <p:sldId id="267" r:id="rId4"/>
    <p:sldId id="264" r:id="rId5"/>
    <p:sldId id="268" r:id="rId6"/>
    <p:sldId id="261" r:id="rId7"/>
    <p:sldId id="269" r:id="rId8"/>
    <p:sldId id="262" r:id="rId9"/>
    <p:sldId id="270"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6BA32-602D-4043-83C6-F099966B2344}"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IN"/>
        </a:p>
      </dgm:t>
    </dgm:pt>
    <dgm:pt modelId="{B3C6AA38-EBC4-4443-800C-D1F9A21E975F}">
      <dgm:prSet/>
      <dgm:spPr/>
      <dgm:t>
        <a:bodyPr/>
        <a:lstStyle/>
        <a:p>
          <a:pPr rtl="0"/>
          <a:r>
            <a:rPr lang="en-IN" b="1" i="0" dirty="0" smtClean="0">
              <a:solidFill>
                <a:srgbClr val="002060"/>
              </a:solidFill>
            </a:rPr>
            <a:t>Introduction to Indian Ethos </a:t>
          </a:r>
          <a:endParaRPr lang="en-IN" b="1" dirty="0">
            <a:solidFill>
              <a:srgbClr val="002060"/>
            </a:solidFill>
          </a:endParaRPr>
        </a:p>
      </dgm:t>
    </dgm:pt>
    <dgm:pt modelId="{6AE88F41-12BE-48E2-9B75-64E5F5C39598}" type="parTrans" cxnId="{3E03C856-FF68-4A71-9237-FD03441714B6}">
      <dgm:prSet/>
      <dgm:spPr/>
      <dgm:t>
        <a:bodyPr/>
        <a:lstStyle/>
        <a:p>
          <a:endParaRPr lang="en-IN"/>
        </a:p>
      </dgm:t>
    </dgm:pt>
    <dgm:pt modelId="{AD23403F-ABEA-4444-A8A0-3F6126BF853B}" type="sibTrans" cxnId="{3E03C856-FF68-4A71-9237-FD03441714B6}">
      <dgm:prSet/>
      <dgm:spPr/>
      <dgm:t>
        <a:bodyPr/>
        <a:lstStyle/>
        <a:p>
          <a:endParaRPr lang="en-IN"/>
        </a:p>
      </dgm:t>
    </dgm:pt>
    <dgm:pt modelId="{C6E385C7-3A7A-4756-93E1-CA806CD81D36}">
      <dgm:prSet/>
      <dgm:spPr/>
      <dgm:t>
        <a:bodyPr/>
        <a:lstStyle/>
        <a:p>
          <a:pPr rtl="0"/>
          <a:r>
            <a:rPr lang="en-IN" b="1" i="0" smtClean="0">
              <a:solidFill>
                <a:srgbClr val="002060"/>
              </a:solidFill>
            </a:rPr>
            <a:t>Ethical Leadership</a:t>
          </a:r>
          <a:endParaRPr lang="en-IN" b="1">
            <a:solidFill>
              <a:srgbClr val="002060"/>
            </a:solidFill>
          </a:endParaRPr>
        </a:p>
      </dgm:t>
    </dgm:pt>
    <dgm:pt modelId="{6D40FE53-5BBA-458D-BD29-A9401BFF2357}" type="parTrans" cxnId="{9D73A32D-D3C3-4C31-9F2F-E14B83B250FB}">
      <dgm:prSet/>
      <dgm:spPr/>
      <dgm:t>
        <a:bodyPr/>
        <a:lstStyle/>
        <a:p>
          <a:endParaRPr lang="en-IN"/>
        </a:p>
      </dgm:t>
    </dgm:pt>
    <dgm:pt modelId="{6D52AC90-A2A6-4F34-9812-6782EF7167FC}" type="sibTrans" cxnId="{9D73A32D-D3C3-4C31-9F2F-E14B83B250FB}">
      <dgm:prSet/>
      <dgm:spPr/>
      <dgm:t>
        <a:bodyPr/>
        <a:lstStyle/>
        <a:p>
          <a:endParaRPr lang="en-IN"/>
        </a:p>
      </dgm:t>
    </dgm:pt>
    <dgm:pt modelId="{28F2ECE4-775D-43BD-9569-EE8A671EADDD}">
      <dgm:prSet/>
      <dgm:spPr/>
      <dgm:t>
        <a:bodyPr/>
        <a:lstStyle/>
        <a:p>
          <a:pPr rtl="0"/>
          <a:r>
            <a:rPr lang="en-IN" b="1" i="0" smtClean="0">
              <a:solidFill>
                <a:srgbClr val="002060"/>
              </a:solidFill>
            </a:rPr>
            <a:t>Spiritual Intelligence and Emotional Well-being</a:t>
          </a:r>
          <a:endParaRPr lang="en-IN" b="1">
            <a:solidFill>
              <a:srgbClr val="002060"/>
            </a:solidFill>
          </a:endParaRPr>
        </a:p>
      </dgm:t>
    </dgm:pt>
    <dgm:pt modelId="{48E36EFF-05D8-44B6-9F93-1663F3E3EB4E}" type="parTrans" cxnId="{B01A4DAC-CF1C-4992-9BFB-AAC446CBC116}">
      <dgm:prSet/>
      <dgm:spPr/>
      <dgm:t>
        <a:bodyPr/>
        <a:lstStyle/>
        <a:p>
          <a:endParaRPr lang="en-IN"/>
        </a:p>
      </dgm:t>
    </dgm:pt>
    <dgm:pt modelId="{1BF4B9DE-04C3-437F-8DCA-78E340CC159F}" type="sibTrans" cxnId="{B01A4DAC-CF1C-4992-9BFB-AAC446CBC116}">
      <dgm:prSet/>
      <dgm:spPr/>
      <dgm:t>
        <a:bodyPr/>
        <a:lstStyle/>
        <a:p>
          <a:endParaRPr lang="en-IN"/>
        </a:p>
      </dgm:t>
    </dgm:pt>
    <dgm:pt modelId="{7054BDA0-F0D2-49DF-9562-40F1E3122E2A}">
      <dgm:prSet/>
      <dgm:spPr/>
      <dgm:t>
        <a:bodyPr/>
        <a:lstStyle/>
        <a:p>
          <a:pPr rtl="0"/>
          <a:r>
            <a:rPr lang="en-IN" b="1" i="0" smtClean="0">
              <a:solidFill>
                <a:srgbClr val="002060"/>
              </a:solidFill>
            </a:rPr>
            <a:t>Sustainable Business Practices</a:t>
          </a:r>
          <a:endParaRPr lang="en-IN" b="1">
            <a:solidFill>
              <a:srgbClr val="002060"/>
            </a:solidFill>
          </a:endParaRPr>
        </a:p>
      </dgm:t>
    </dgm:pt>
    <dgm:pt modelId="{A8A4DB0D-1479-4D21-82D9-CFC7F373A752}" type="parTrans" cxnId="{D183F37B-CD2A-4CF5-9576-DDCA3AF4BDCE}">
      <dgm:prSet/>
      <dgm:spPr/>
      <dgm:t>
        <a:bodyPr/>
        <a:lstStyle/>
        <a:p>
          <a:endParaRPr lang="en-IN"/>
        </a:p>
      </dgm:t>
    </dgm:pt>
    <dgm:pt modelId="{1DC259BD-8AE4-4FA3-940A-2F44A18CE2E9}" type="sibTrans" cxnId="{D183F37B-CD2A-4CF5-9576-DDCA3AF4BDCE}">
      <dgm:prSet/>
      <dgm:spPr/>
      <dgm:t>
        <a:bodyPr/>
        <a:lstStyle/>
        <a:p>
          <a:endParaRPr lang="en-IN"/>
        </a:p>
      </dgm:t>
    </dgm:pt>
    <dgm:pt modelId="{C47955B5-FFAB-438A-AE56-3487D28CAEE4}">
      <dgm:prSet/>
      <dgm:spPr/>
      <dgm:t>
        <a:bodyPr/>
        <a:lstStyle/>
        <a:p>
          <a:pPr rtl="0"/>
          <a:r>
            <a:rPr lang="en-IN" b="1" i="0" smtClean="0">
              <a:solidFill>
                <a:srgbClr val="002060"/>
              </a:solidFill>
            </a:rPr>
            <a:t>Conflict Resolution and Team Management </a:t>
          </a:r>
          <a:endParaRPr lang="en-IN" b="1">
            <a:solidFill>
              <a:srgbClr val="002060"/>
            </a:solidFill>
          </a:endParaRPr>
        </a:p>
      </dgm:t>
    </dgm:pt>
    <dgm:pt modelId="{60AE9276-E07D-484B-B3AB-D7A7A3F8E875}" type="parTrans" cxnId="{150794E9-DE19-48CE-9090-5868E5986588}">
      <dgm:prSet/>
      <dgm:spPr/>
      <dgm:t>
        <a:bodyPr/>
        <a:lstStyle/>
        <a:p>
          <a:endParaRPr lang="en-IN"/>
        </a:p>
      </dgm:t>
    </dgm:pt>
    <dgm:pt modelId="{E3DA7C45-0D2E-446F-A38C-76D0973CAF6D}" type="sibTrans" cxnId="{150794E9-DE19-48CE-9090-5868E5986588}">
      <dgm:prSet/>
      <dgm:spPr/>
      <dgm:t>
        <a:bodyPr/>
        <a:lstStyle/>
        <a:p>
          <a:endParaRPr lang="en-IN"/>
        </a:p>
      </dgm:t>
    </dgm:pt>
    <dgm:pt modelId="{A2A41C1C-D7CF-494B-A906-C3CE820C31EA}">
      <dgm:prSet/>
      <dgm:spPr/>
      <dgm:t>
        <a:bodyPr/>
        <a:lstStyle/>
        <a:p>
          <a:pPr rtl="0"/>
          <a:r>
            <a:rPr lang="en-IN" b="1" i="0" smtClean="0">
              <a:solidFill>
                <a:srgbClr val="002060"/>
              </a:solidFill>
            </a:rPr>
            <a:t>Strategic Wisdom and Decision-making </a:t>
          </a:r>
          <a:endParaRPr lang="en-IN" b="1">
            <a:solidFill>
              <a:srgbClr val="002060"/>
            </a:solidFill>
          </a:endParaRPr>
        </a:p>
      </dgm:t>
    </dgm:pt>
    <dgm:pt modelId="{9EDEC683-54C0-4FB3-8401-796284A58352}" type="parTrans" cxnId="{DDEB56E3-AFB0-424C-8F32-E9E4505D1101}">
      <dgm:prSet/>
      <dgm:spPr/>
      <dgm:t>
        <a:bodyPr/>
        <a:lstStyle/>
        <a:p>
          <a:endParaRPr lang="en-IN"/>
        </a:p>
      </dgm:t>
    </dgm:pt>
    <dgm:pt modelId="{FE289690-D406-4E7A-ACA5-458F5AE915DF}" type="sibTrans" cxnId="{DDEB56E3-AFB0-424C-8F32-E9E4505D1101}">
      <dgm:prSet/>
      <dgm:spPr/>
      <dgm:t>
        <a:bodyPr/>
        <a:lstStyle/>
        <a:p>
          <a:endParaRPr lang="en-IN"/>
        </a:p>
      </dgm:t>
    </dgm:pt>
    <dgm:pt modelId="{5BCACAA0-E527-43E2-9845-9F12C2F24EFC}" type="pres">
      <dgm:prSet presAssocID="{D906BA32-602D-4043-83C6-F099966B2344}" presName="linear" presStyleCnt="0">
        <dgm:presLayoutVars>
          <dgm:animLvl val="lvl"/>
          <dgm:resizeHandles val="exact"/>
        </dgm:presLayoutVars>
      </dgm:prSet>
      <dgm:spPr/>
      <dgm:t>
        <a:bodyPr/>
        <a:lstStyle/>
        <a:p>
          <a:endParaRPr lang="en-IN"/>
        </a:p>
      </dgm:t>
    </dgm:pt>
    <dgm:pt modelId="{D24028AA-6263-471B-8089-8933A151EC8B}" type="pres">
      <dgm:prSet presAssocID="{B3C6AA38-EBC4-4443-800C-D1F9A21E975F}" presName="parentText" presStyleLbl="node1" presStyleIdx="0" presStyleCnt="6">
        <dgm:presLayoutVars>
          <dgm:chMax val="0"/>
          <dgm:bulletEnabled val="1"/>
        </dgm:presLayoutVars>
      </dgm:prSet>
      <dgm:spPr/>
      <dgm:t>
        <a:bodyPr/>
        <a:lstStyle/>
        <a:p>
          <a:endParaRPr lang="en-IN"/>
        </a:p>
      </dgm:t>
    </dgm:pt>
    <dgm:pt modelId="{5B494135-5BFA-4246-9892-8D867F6B6495}" type="pres">
      <dgm:prSet presAssocID="{AD23403F-ABEA-4444-A8A0-3F6126BF853B}" presName="spacer" presStyleCnt="0"/>
      <dgm:spPr/>
    </dgm:pt>
    <dgm:pt modelId="{0FDEBECE-891B-4F9F-8688-F43E83A26695}" type="pres">
      <dgm:prSet presAssocID="{C6E385C7-3A7A-4756-93E1-CA806CD81D36}" presName="parentText" presStyleLbl="node1" presStyleIdx="1" presStyleCnt="6">
        <dgm:presLayoutVars>
          <dgm:chMax val="0"/>
          <dgm:bulletEnabled val="1"/>
        </dgm:presLayoutVars>
      </dgm:prSet>
      <dgm:spPr/>
      <dgm:t>
        <a:bodyPr/>
        <a:lstStyle/>
        <a:p>
          <a:endParaRPr lang="en-IN"/>
        </a:p>
      </dgm:t>
    </dgm:pt>
    <dgm:pt modelId="{82B87F6D-50B2-4612-ADE5-CCFFF44CBEF7}" type="pres">
      <dgm:prSet presAssocID="{6D52AC90-A2A6-4F34-9812-6782EF7167FC}" presName="spacer" presStyleCnt="0"/>
      <dgm:spPr/>
    </dgm:pt>
    <dgm:pt modelId="{13C0EE2A-C5A1-44E4-AB12-321B5DD4950E}" type="pres">
      <dgm:prSet presAssocID="{28F2ECE4-775D-43BD-9569-EE8A671EADDD}" presName="parentText" presStyleLbl="node1" presStyleIdx="2" presStyleCnt="6">
        <dgm:presLayoutVars>
          <dgm:chMax val="0"/>
          <dgm:bulletEnabled val="1"/>
        </dgm:presLayoutVars>
      </dgm:prSet>
      <dgm:spPr/>
      <dgm:t>
        <a:bodyPr/>
        <a:lstStyle/>
        <a:p>
          <a:endParaRPr lang="en-IN"/>
        </a:p>
      </dgm:t>
    </dgm:pt>
    <dgm:pt modelId="{0E8DB564-1BED-48FF-B287-72FE7F0AB120}" type="pres">
      <dgm:prSet presAssocID="{1BF4B9DE-04C3-437F-8DCA-78E340CC159F}" presName="spacer" presStyleCnt="0"/>
      <dgm:spPr/>
    </dgm:pt>
    <dgm:pt modelId="{D4E5966C-DE62-436E-96F4-92066FEF8DCB}" type="pres">
      <dgm:prSet presAssocID="{7054BDA0-F0D2-49DF-9562-40F1E3122E2A}" presName="parentText" presStyleLbl="node1" presStyleIdx="3" presStyleCnt="6" custLinFactNeighborX="8255">
        <dgm:presLayoutVars>
          <dgm:chMax val="0"/>
          <dgm:bulletEnabled val="1"/>
        </dgm:presLayoutVars>
      </dgm:prSet>
      <dgm:spPr/>
      <dgm:t>
        <a:bodyPr/>
        <a:lstStyle/>
        <a:p>
          <a:endParaRPr lang="en-IN"/>
        </a:p>
      </dgm:t>
    </dgm:pt>
    <dgm:pt modelId="{9782F27D-D405-4F6B-A716-809820DDF9C0}" type="pres">
      <dgm:prSet presAssocID="{1DC259BD-8AE4-4FA3-940A-2F44A18CE2E9}" presName="spacer" presStyleCnt="0"/>
      <dgm:spPr/>
    </dgm:pt>
    <dgm:pt modelId="{24B61A0D-B176-4BDE-BAC7-F15F02FC7187}" type="pres">
      <dgm:prSet presAssocID="{C47955B5-FFAB-438A-AE56-3487D28CAEE4}" presName="parentText" presStyleLbl="node1" presStyleIdx="4" presStyleCnt="6">
        <dgm:presLayoutVars>
          <dgm:chMax val="0"/>
          <dgm:bulletEnabled val="1"/>
        </dgm:presLayoutVars>
      </dgm:prSet>
      <dgm:spPr/>
      <dgm:t>
        <a:bodyPr/>
        <a:lstStyle/>
        <a:p>
          <a:endParaRPr lang="en-IN"/>
        </a:p>
      </dgm:t>
    </dgm:pt>
    <dgm:pt modelId="{D2D7ADC5-11ED-414A-95A7-4C36CE799100}" type="pres">
      <dgm:prSet presAssocID="{E3DA7C45-0D2E-446F-A38C-76D0973CAF6D}" presName="spacer" presStyleCnt="0"/>
      <dgm:spPr/>
    </dgm:pt>
    <dgm:pt modelId="{71C735CA-46AA-4875-8F2F-10A0AE4FDE3A}" type="pres">
      <dgm:prSet presAssocID="{A2A41C1C-D7CF-494B-A906-C3CE820C31EA}" presName="parentText" presStyleLbl="node1" presStyleIdx="5" presStyleCnt="6">
        <dgm:presLayoutVars>
          <dgm:chMax val="0"/>
          <dgm:bulletEnabled val="1"/>
        </dgm:presLayoutVars>
      </dgm:prSet>
      <dgm:spPr/>
      <dgm:t>
        <a:bodyPr/>
        <a:lstStyle/>
        <a:p>
          <a:endParaRPr lang="en-IN"/>
        </a:p>
      </dgm:t>
    </dgm:pt>
  </dgm:ptLst>
  <dgm:cxnLst>
    <dgm:cxn modelId="{7C38066C-CF5B-4769-B2E3-A0F504C936C0}" type="presOf" srcId="{7054BDA0-F0D2-49DF-9562-40F1E3122E2A}" destId="{D4E5966C-DE62-436E-96F4-92066FEF8DCB}" srcOrd="0" destOrd="0" presId="urn:microsoft.com/office/officeart/2005/8/layout/vList2"/>
    <dgm:cxn modelId="{DDEB56E3-AFB0-424C-8F32-E9E4505D1101}" srcId="{D906BA32-602D-4043-83C6-F099966B2344}" destId="{A2A41C1C-D7CF-494B-A906-C3CE820C31EA}" srcOrd="5" destOrd="0" parTransId="{9EDEC683-54C0-4FB3-8401-796284A58352}" sibTransId="{FE289690-D406-4E7A-ACA5-458F5AE915DF}"/>
    <dgm:cxn modelId="{B01A4DAC-CF1C-4992-9BFB-AAC446CBC116}" srcId="{D906BA32-602D-4043-83C6-F099966B2344}" destId="{28F2ECE4-775D-43BD-9569-EE8A671EADDD}" srcOrd="2" destOrd="0" parTransId="{48E36EFF-05D8-44B6-9F93-1663F3E3EB4E}" sibTransId="{1BF4B9DE-04C3-437F-8DCA-78E340CC159F}"/>
    <dgm:cxn modelId="{150794E9-DE19-48CE-9090-5868E5986588}" srcId="{D906BA32-602D-4043-83C6-F099966B2344}" destId="{C47955B5-FFAB-438A-AE56-3487D28CAEE4}" srcOrd="4" destOrd="0" parTransId="{60AE9276-E07D-484B-B3AB-D7A7A3F8E875}" sibTransId="{E3DA7C45-0D2E-446F-A38C-76D0973CAF6D}"/>
    <dgm:cxn modelId="{0FE7F8F5-7F0C-44AB-8F84-FFC00F6A4F3D}" type="presOf" srcId="{B3C6AA38-EBC4-4443-800C-D1F9A21E975F}" destId="{D24028AA-6263-471B-8089-8933A151EC8B}" srcOrd="0" destOrd="0" presId="urn:microsoft.com/office/officeart/2005/8/layout/vList2"/>
    <dgm:cxn modelId="{C1CFF013-3701-4717-A8F4-D8ED76809F1E}" type="presOf" srcId="{C6E385C7-3A7A-4756-93E1-CA806CD81D36}" destId="{0FDEBECE-891B-4F9F-8688-F43E83A26695}" srcOrd="0" destOrd="0" presId="urn:microsoft.com/office/officeart/2005/8/layout/vList2"/>
    <dgm:cxn modelId="{FC444F6B-EF6B-473F-BC88-83279E640260}" type="presOf" srcId="{D906BA32-602D-4043-83C6-F099966B2344}" destId="{5BCACAA0-E527-43E2-9845-9F12C2F24EFC}" srcOrd="0" destOrd="0" presId="urn:microsoft.com/office/officeart/2005/8/layout/vList2"/>
    <dgm:cxn modelId="{48F04662-3DAD-423E-9D44-46993C94EB50}" type="presOf" srcId="{A2A41C1C-D7CF-494B-A906-C3CE820C31EA}" destId="{71C735CA-46AA-4875-8F2F-10A0AE4FDE3A}" srcOrd="0" destOrd="0" presId="urn:microsoft.com/office/officeart/2005/8/layout/vList2"/>
    <dgm:cxn modelId="{6B85172C-20EC-469A-90A3-D4D260BBC88F}" type="presOf" srcId="{C47955B5-FFAB-438A-AE56-3487D28CAEE4}" destId="{24B61A0D-B176-4BDE-BAC7-F15F02FC7187}" srcOrd="0" destOrd="0" presId="urn:microsoft.com/office/officeart/2005/8/layout/vList2"/>
    <dgm:cxn modelId="{9D73A32D-D3C3-4C31-9F2F-E14B83B250FB}" srcId="{D906BA32-602D-4043-83C6-F099966B2344}" destId="{C6E385C7-3A7A-4756-93E1-CA806CD81D36}" srcOrd="1" destOrd="0" parTransId="{6D40FE53-5BBA-458D-BD29-A9401BFF2357}" sibTransId="{6D52AC90-A2A6-4F34-9812-6782EF7167FC}"/>
    <dgm:cxn modelId="{3E03C856-FF68-4A71-9237-FD03441714B6}" srcId="{D906BA32-602D-4043-83C6-F099966B2344}" destId="{B3C6AA38-EBC4-4443-800C-D1F9A21E975F}" srcOrd="0" destOrd="0" parTransId="{6AE88F41-12BE-48E2-9B75-64E5F5C39598}" sibTransId="{AD23403F-ABEA-4444-A8A0-3F6126BF853B}"/>
    <dgm:cxn modelId="{D183F37B-CD2A-4CF5-9576-DDCA3AF4BDCE}" srcId="{D906BA32-602D-4043-83C6-F099966B2344}" destId="{7054BDA0-F0D2-49DF-9562-40F1E3122E2A}" srcOrd="3" destOrd="0" parTransId="{A8A4DB0D-1479-4D21-82D9-CFC7F373A752}" sibTransId="{1DC259BD-8AE4-4FA3-940A-2F44A18CE2E9}"/>
    <dgm:cxn modelId="{D15D930E-9ABC-4E24-B955-E37AEC781833}" type="presOf" srcId="{28F2ECE4-775D-43BD-9569-EE8A671EADDD}" destId="{13C0EE2A-C5A1-44E4-AB12-321B5DD4950E}" srcOrd="0" destOrd="0" presId="urn:microsoft.com/office/officeart/2005/8/layout/vList2"/>
    <dgm:cxn modelId="{250D119C-66EF-4214-AFF3-7FA40A57719F}" type="presParOf" srcId="{5BCACAA0-E527-43E2-9845-9F12C2F24EFC}" destId="{D24028AA-6263-471B-8089-8933A151EC8B}" srcOrd="0" destOrd="0" presId="urn:microsoft.com/office/officeart/2005/8/layout/vList2"/>
    <dgm:cxn modelId="{12EECF14-F2A3-4B62-9DD7-11C5CB480A98}" type="presParOf" srcId="{5BCACAA0-E527-43E2-9845-9F12C2F24EFC}" destId="{5B494135-5BFA-4246-9892-8D867F6B6495}" srcOrd="1" destOrd="0" presId="urn:microsoft.com/office/officeart/2005/8/layout/vList2"/>
    <dgm:cxn modelId="{74D2934D-E488-48AA-9DBB-5A57D30C78BD}" type="presParOf" srcId="{5BCACAA0-E527-43E2-9845-9F12C2F24EFC}" destId="{0FDEBECE-891B-4F9F-8688-F43E83A26695}" srcOrd="2" destOrd="0" presId="urn:microsoft.com/office/officeart/2005/8/layout/vList2"/>
    <dgm:cxn modelId="{E5ACD7AA-B5E5-4013-AAEB-F8195556EC0E}" type="presParOf" srcId="{5BCACAA0-E527-43E2-9845-9F12C2F24EFC}" destId="{82B87F6D-50B2-4612-ADE5-CCFFF44CBEF7}" srcOrd="3" destOrd="0" presId="urn:microsoft.com/office/officeart/2005/8/layout/vList2"/>
    <dgm:cxn modelId="{E3429A1E-CA67-4425-B918-933CBA927402}" type="presParOf" srcId="{5BCACAA0-E527-43E2-9845-9F12C2F24EFC}" destId="{13C0EE2A-C5A1-44E4-AB12-321B5DD4950E}" srcOrd="4" destOrd="0" presId="urn:microsoft.com/office/officeart/2005/8/layout/vList2"/>
    <dgm:cxn modelId="{BC73BDBD-4393-4BD4-BF13-950834107390}" type="presParOf" srcId="{5BCACAA0-E527-43E2-9845-9F12C2F24EFC}" destId="{0E8DB564-1BED-48FF-B287-72FE7F0AB120}" srcOrd="5" destOrd="0" presId="urn:microsoft.com/office/officeart/2005/8/layout/vList2"/>
    <dgm:cxn modelId="{4477E12B-C0E0-45DB-988C-5B5395A6D9DF}" type="presParOf" srcId="{5BCACAA0-E527-43E2-9845-9F12C2F24EFC}" destId="{D4E5966C-DE62-436E-96F4-92066FEF8DCB}" srcOrd="6" destOrd="0" presId="urn:microsoft.com/office/officeart/2005/8/layout/vList2"/>
    <dgm:cxn modelId="{3EB23221-23E3-434A-BB67-80FF50BFEA54}" type="presParOf" srcId="{5BCACAA0-E527-43E2-9845-9F12C2F24EFC}" destId="{9782F27D-D405-4F6B-A716-809820DDF9C0}" srcOrd="7" destOrd="0" presId="urn:microsoft.com/office/officeart/2005/8/layout/vList2"/>
    <dgm:cxn modelId="{59A27A09-76D0-4893-818A-7278DFFBF764}" type="presParOf" srcId="{5BCACAA0-E527-43E2-9845-9F12C2F24EFC}" destId="{24B61A0D-B176-4BDE-BAC7-F15F02FC7187}" srcOrd="8" destOrd="0" presId="urn:microsoft.com/office/officeart/2005/8/layout/vList2"/>
    <dgm:cxn modelId="{25058299-CF3F-40ED-9C40-92B10029F59E}" type="presParOf" srcId="{5BCACAA0-E527-43E2-9845-9F12C2F24EFC}" destId="{D2D7ADC5-11ED-414A-95A7-4C36CE799100}" srcOrd="9" destOrd="0" presId="urn:microsoft.com/office/officeart/2005/8/layout/vList2"/>
    <dgm:cxn modelId="{1D939E61-9CC8-496D-90DB-59FF751D2BBC}" type="presParOf" srcId="{5BCACAA0-E527-43E2-9845-9F12C2F24EFC}" destId="{71C735CA-46AA-4875-8F2F-10A0AE4FDE3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028AA-6263-471B-8089-8933A151EC8B}">
      <dsp:nvSpPr>
        <dsp:cNvPr id="0" name=""/>
        <dsp:cNvSpPr/>
      </dsp:nvSpPr>
      <dsp:spPr>
        <a:xfrm>
          <a:off x="0" y="12086"/>
          <a:ext cx="8461781" cy="67158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i="0" kern="1200" dirty="0" smtClean="0">
              <a:solidFill>
                <a:srgbClr val="002060"/>
              </a:solidFill>
            </a:rPr>
            <a:t>Introduction to Indian Ethos </a:t>
          </a:r>
          <a:endParaRPr lang="en-IN" sz="2800" b="1" kern="1200" dirty="0">
            <a:solidFill>
              <a:srgbClr val="002060"/>
            </a:solidFill>
          </a:endParaRPr>
        </a:p>
      </dsp:txBody>
      <dsp:txXfrm>
        <a:off x="32784" y="44870"/>
        <a:ext cx="8396213" cy="606012"/>
      </dsp:txXfrm>
    </dsp:sp>
    <dsp:sp modelId="{0FDEBECE-891B-4F9F-8688-F43E83A26695}">
      <dsp:nvSpPr>
        <dsp:cNvPr id="0" name=""/>
        <dsp:cNvSpPr/>
      </dsp:nvSpPr>
      <dsp:spPr>
        <a:xfrm>
          <a:off x="0" y="764306"/>
          <a:ext cx="8461781" cy="671580"/>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i="0" kern="1200" smtClean="0">
              <a:solidFill>
                <a:srgbClr val="002060"/>
              </a:solidFill>
            </a:rPr>
            <a:t>Ethical Leadership</a:t>
          </a:r>
          <a:endParaRPr lang="en-IN" sz="2800" b="1" kern="1200">
            <a:solidFill>
              <a:srgbClr val="002060"/>
            </a:solidFill>
          </a:endParaRPr>
        </a:p>
      </dsp:txBody>
      <dsp:txXfrm>
        <a:off x="32784" y="797090"/>
        <a:ext cx="8396213" cy="606012"/>
      </dsp:txXfrm>
    </dsp:sp>
    <dsp:sp modelId="{13C0EE2A-C5A1-44E4-AB12-321B5DD4950E}">
      <dsp:nvSpPr>
        <dsp:cNvPr id="0" name=""/>
        <dsp:cNvSpPr/>
      </dsp:nvSpPr>
      <dsp:spPr>
        <a:xfrm>
          <a:off x="0" y="1516526"/>
          <a:ext cx="8461781" cy="671580"/>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i="0" kern="1200" smtClean="0">
              <a:solidFill>
                <a:srgbClr val="002060"/>
              </a:solidFill>
            </a:rPr>
            <a:t>Spiritual Intelligence and Emotional Well-being</a:t>
          </a:r>
          <a:endParaRPr lang="en-IN" sz="2800" b="1" kern="1200">
            <a:solidFill>
              <a:srgbClr val="002060"/>
            </a:solidFill>
          </a:endParaRPr>
        </a:p>
      </dsp:txBody>
      <dsp:txXfrm>
        <a:off x="32784" y="1549310"/>
        <a:ext cx="8396213" cy="606012"/>
      </dsp:txXfrm>
    </dsp:sp>
    <dsp:sp modelId="{D4E5966C-DE62-436E-96F4-92066FEF8DCB}">
      <dsp:nvSpPr>
        <dsp:cNvPr id="0" name=""/>
        <dsp:cNvSpPr/>
      </dsp:nvSpPr>
      <dsp:spPr>
        <a:xfrm>
          <a:off x="0" y="2268746"/>
          <a:ext cx="8461781" cy="67158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i="0" kern="1200" smtClean="0">
              <a:solidFill>
                <a:srgbClr val="002060"/>
              </a:solidFill>
            </a:rPr>
            <a:t>Sustainable Business Practices</a:t>
          </a:r>
          <a:endParaRPr lang="en-IN" sz="2800" b="1" kern="1200">
            <a:solidFill>
              <a:srgbClr val="002060"/>
            </a:solidFill>
          </a:endParaRPr>
        </a:p>
      </dsp:txBody>
      <dsp:txXfrm>
        <a:off x="32784" y="2301530"/>
        <a:ext cx="8396213" cy="606012"/>
      </dsp:txXfrm>
    </dsp:sp>
    <dsp:sp modelId="{24B61A0D-B176-4BDE-BAC7-F15F02FC7187}">
      <dsp:nvSpPr>
        <dsp:cNvPr id="0" name=""/>
        <dsp:cNvSpPr/>
      </dsp:nvSpPr>
      <dsp:spPr>
        <a:xfrm>
          <a:off x="0" y="3020966"/>
          <a:ext cx="8461781" cy="671580"/>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i="0" kern="1200" smtClean="0">
              <a:solidFill>
                <a:srgbClr val="002060"/>
              </a:solidFill>
            </a:rPr>
            <a:t>Conflict Resolution and Team Management </a:t>
          </a:r>
          <a:endParaRPr lang="en-IN" sz="2800" b="1" kern="1200">
            <a:solidFill>
              <a:srgbClr val="002060"/>
            </a:solidFill>
          </a:endParaRPr>
        </a:p>
      </dsp:txBody>
      <dsp:txXfrm>
        <a:off x="32784" y="3053750"/>
        <a:ext cx="8396213" cy="606012"/>
      </dsp:txXfrm>
    </dsp:sp>
    <dsp:sp modelId="{71C735CA-46AA-4875-8F2F-10A0AE4FDE3A}">
      <dsp:nvSpPr>
        <dsp:cNvPr id="0" name=""/>
        <dsp:cNvSpPr/>
      </dsp:nvSpPr>
      <dsp:spPr>
        <a:xfrm>
          <a:off x="0" y="3773186"/>
          <a:ext cx="8461781" cy="67158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i="0" kern="1200" smtClean="0">
              <a:solidFill>
                <a:srgbClr val="002060"/>
              </a:solidFill>
            </a:rPr>
            <a:t>Strategic Wisdom and Decision-making </a:t>
          </a:r>
          <a:endParaRPr lang="en-IN" sz="2800" b="1" kern="1200">
            <a:solidFill>
              <a:srgbClr val="002060"/>
            </a:solidFill>
          </a:endParaRPr>
        </a:p>
      </dsp:txBody>
      <dsp:txXfrm>
        <a:off x="32784" y="3805970"/>
        <a:ext cx="8396213"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398124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E9830-6FA4-4D1C-B072-CE6A8780A8B5}" type="datetimeFigureOut">
              <a:rPr lang="en-IN" smtClean="0"/>
              <a:t>11-08-2023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348649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3365231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8101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1805313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417458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2045950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1727114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236587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88222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45191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3E9830-6FA4-4D1C-B072-CE6A8780A8B5}" type="datetimeFigureOut">
              <a:rPr lang="en-IN" smtClean="0"/>
              <a:t>11-08-2023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100160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3E9830-6FA4-4D1C-B072-CE6A8780A8B5}" type="datetimeFigureOut">
              <a:rPr lang="en-IN" smtClean="0"/>
              <a:t>11-08-2023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348526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196011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106354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83E9830-6FA4-4D1C-B072-CE6A8780A8B5}" type="datetimeFigureOut">
              <a:rPr lang="en-IN" smtClean="0"/>
              <a:t>11-08-2023</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89162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E9830-6FA4-4D1C-B072-CE6A8780A8B5}" type="datetimeFigureOut">
              <a:rPr lang="en-IN" smtClean="0"/>
              <a:t>11-08-2023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E39349-EDC9-40E6-9386-DFC30156D6C0}" type="slidenum">
              <a:rPr lang="en-IN" smtClean="0"/>
              <a:t>‹#›</a:t>
            </a:fld>
            <a:endParaRPr lang="en-IN"/>
          </a:p>
        </p:txBody>
      </p:sp>
    </p:spTree>
    <p:extLst>
      <p:ext uri="{BB962C8B-B14F-4D97-AF65-F5344CB8AC3E}">
        <p14:creationId xmlns:p14="http://schemas.microsoft.com/office/powerpoint/2010/main" val="32717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3E9830-6FA4-4D1C-B072-CE6A8780A8B5}" type="datetimeFigureOut">
              <a:rPr lang="en-IN" smtClean="0"/>
              <a:t>11-08-2023</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8E39349-EDC9-40E6-9386-DFC30156D6C0}" type="slidenum">
              <a:rPr lang="en-IN" smtClean="0"/>
              <a:t>‹#›</a:t>
            </a:fld>
            <a:endParaRPr lang="en-IN"/>
          </a:p>
        </p:txBody>
      </p:sp>
    </p:spTree>
    <p:extLst>
      <p:ext uri="{BB962C8B-B14F-4D97-AF65-F5344CB8AC3E}">
        <p14:creationId xmlns:p14="http://schemas.microsoft.com/office/powerpoint/2010/main" val="1568840463"/>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IN" dirty="0" smtClean="0">
                <a:solidFill>
                  <a:srgbClr val="FFC000"/>
                </a:solidFill>
              </a:rPr>
              <a:t>Enlighten your knowledge &amp; research  from Indian ethos scriptures through management vision   </a:t>
            </a:r>
            <a:endParaRPr lang="en-IN" dirty="0">
              <a:solidFill>
                <a:srgbClr val="FFC00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263" t="26558" r="26262" b="27813"/>
          <a:stretch/>
        </p:blipFill>
        <p:spPr>
          <a:xfrm>
            <a:off x="3108960" y="172720"/>
            <a:ext cx="5069840" cy="4604660"/>
          </a:xfrm>
          <a:prstGeom prst="ellipse">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955" y="136334"/>
            <a:ext cx="1358845" cy="1358845"/>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7263" t="26558" r="26262" b="27813"/>
          <a:stretch/>
        </p:blipFill>
        <p:spPr>
          <a:xfrm>
            <a:off x="184700" y="119437"/>
            <a:ext cx="1250400" cy="1250400"/>
          </a:xfrm>
          <a:prstGeom prst="ellipse">
            <a:avLst/>
          </a:prstGeom>
        </p:spPr>
      </p:pic>
    </p:spTree>
    <p:extLst>
      <p:ext uri="{BB962C8B-B14F-4D97-AF65-F5344CB8AC3E}">
        <p14:creationId xmlns:p14="http://schemas.microsoft.com/office/powerpoint/2010/main" val="3962978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452718"/>
            <a:ext cx="8178855" cy="1400530"/>
          </a:xfrm>
        </p:spPr>
        <p:txBody>
          <a:bodyPr>
            <a:normAutofit/>
          </a:bodyPr>
          <a:lstStyle/>
          <a:p>
            <a:pPr algn="ctr"/>
            <a:r>
              <a:rPr lang="en-IN" sz="4000" b="1" dirty="0"/>
              <a:t>Lab Integration into Management Courses</a:t>
            </a:r>
            <a:endParaRPr lang="en-IN" sz="4000" dirty="0"/>
          </a:p>
        </p:txBody>
      </p:sp>
      <p:sp>
        <p:nvSpPr>
          <p:cNvPr id="3" name="Content Placeholder 2"/>
          <p:cNvSpPr>
            <a:spLocks noGrp="1"/>
          </p:cNvSpPr>
          <p:nvPr>
            <p:ph idx="1"/>
          </p:nvPr>
        </p:nvSpPr>
        <p:spPr>
          <a:xfrm>
            <a:off x="647700" y="1943100"/>
            <a:ext cx="10833100" cy="4711699"/>
          </a:xfrm>
        </p:spPr>
        <p:txBody>
          <a:bodyPr>
            <a:noAutofit/>
          </a:bodyPr>
          <a:lstStyle/>
          <a:p>
            <a:pPr marL="0" indent="0" algn="just">
              <a:lnSpc>
                <a:spcPct val="110000"/>
              </a:lnSpc>
              <a:buNone/>
            </a:pPr>
            <a:r>
              <a:rPr lang="en-IN" sz="2400" dirty="0"/>
              <a:t>The Indian Ethos Scriptures and Management Research Lab will be integrated into the Management curriculum to provide a holistic perspective. Core courses will incorporate insights from Indian scriptures, highlighting their relevance in various management disciplines. Specialized elective courses will also be offered for students interested in delving deeper into this integration</a:t>
            </a:r>
            <a:r>
              <a:rPr lang="en-IN" sz="2400" dirty="0" smtClean="0"/>
              <a:t>.</a:t>
            </a:r>
          </a:p>
          <a:p>
            <a:pPr marL="0" indent="0" algn="just">
              <a:lnSpc>
                <a:spcPct val="110000"/>
              </a:lnSpc>
              <a:buNone/>
            </a:pPr>
            <a:endParaRPr lang="en-IN" sz="100" dirty="0"/>
          </a:p>
          <a:p>
            <a:pPr marL="0" indent="0" algn="just">
              <a:lnSpc>
                <a:spcPct val="110000"/>
              </a:lnSpc>
              <a:buNone/>
            </a:pPr>
            <a:r>
              <a:rPr lang="en-IN" sz="2400" dirty="0"/>
              <a:t>Graduates will emerge with a profound understanding of not only modern management principles but also the timeless wisdom embedded in Indian ethos scriptures. They will be equipped to lead with a strong ethical foundation, embracing diversity, sustainability, and holistic well-being in their managerial roles</a:t>
            </a:r>
            <a:r>
              <a:rPr lang="en-IN" sz="2400" dirty="0" smtClean="0"/>
              <a:t> </a:t>
            </a:r>
            <a:endParaRPr lang="en-IN"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1955" y="136334"/>
            <a:ext cx="1358845" cy="135884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7263" t="26558" r="26262" b="27813"/>
          <a:stretch/>
        </p:blipFill>
        <p:spPr>
          <a:xfrm>
            <a:off x="184700" y="190557"/>
            <a:ext cx="1250400" cy="1250400"/>
          </a:xfrm>
          <a:prstGeom prst="ellipse">
            <a:avLst/>
          </a:prstGeom>
        </p:spPr>
      </p:pic>
    </p:spTree>
    <p:extLst>
      <p:ext uri="{BB962C8B-B14F-4D97-AF65-F5344CB8AC3E}">
        <p14:creationId xmlns:p14="http://schemas.microsoft.com/office/powerpoint/2010/main" val="414645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7660" y="1943101"/>
            <a:ext cx="10833100" cy="2247899"/>
          </a:xfrm>
        </p:spPr>
        <p:txBody>
          <a:bodyPr>
            <a:noAutofit/>
          </a:bodyPr>
          <a:lstStyle/>
          <a:p>
            <a:pPr marL="0" indent="0" algn="ctr">
              <a:lnSpc>
                <a:spcPct val="110000"/>
              </a:lnSpc>
              <a:buNone/>
            </a:pPr>
            <a:endParaRPr lang="en-IN" sz="4400" b="1" dirty="0" smtClean="0"/>
          </a:p>
          <a:p>
            <a:pPr marL="0" indent="0" algn="ctr">
              <a:lnSpc>
                <a:spcPct val="110000"/>
              </a:lnSpc>
              <a:buNone/>
            </a:pPr>
            <a:r>
              <a:rPr lang="en-IN" sz="8000" b="1" dirty="0" smtClean="0">
                <a:solidFill>
                  <a:schemeClr val="accent2"/>
                </a:solidFill>
                <a:latin typeface="Arial Black" panose="020B0A04020102020204" pitchFamily="34" charset="0"/>
              </a:rPr>
              <a:t>Thanks</a:t>
            </a:r>
            <a:r>
              <a:rPr lang="en-IN" sz="6600" b="1" dirty="0" smtClean="0"/>
              <a:t>  </a:t>
            </a:r>
            <a:endParaRPr lang="en-IN" sz="6600" b="1"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7263" t="26558" r="26262" b="27813"/>
          <a:stretch/>
        </p:blipFill>
        <p:spPr>
          <a:xfrm>
            <a:off x="647700" y="473379"/>
            <a:ext cx="1250400" cy="1250400"/>
          </a:xfrm>
          <a:prstGeom prst="ellipse">
            <a:avLst/>
          </a:prstGeom>
        </p:spPr>
      </p:pic>
      <p:pic>
        <p:nvPicPr>
          <p:cNvPr id="2" name="Picture 1"/>
          <p:cNvPicPr>
            <a:picLocks noChangeAspect="1"/>
          </p:cNvPicPr>
          <p:nvPr/>
        </p:nvPicPr>
        <p:blipFill>
          <a:blip r:embed="rId3"/>
          <a:stretch>
            <a:fillRect/>
          </a:stretch>
        </p:blipFill>
        <p:spPr>
          <a:xfrm>
            <a:off x="5811520" y="10160"/>
            <a:ext cx="6370320" cy="68376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435" y="4723574"/>
            <a:ext cx="1358845" cy="13588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1955" y="65214"/>
            <a:ext cx="1358845" cy="1358845"/>
          </a:xfrm>
          <a:prstGeom prst="rect">
            <a:avLst/>
          </a:prstGeom>
        </p:spPr>
      </p:pic>
    </p:spTree>
    <p:extLst>
      <p:ext uri="{BB962C8B-B14F-4D97-AF65-F5344CB8AC3E}">
        <p14:creationId xmlns:p14="http://schemas.microsoft.com/office/powerpoint/2010/main" val="427881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519290"/>
            <a:ext cx="10856923" cy="5994400"/>
          </a:xfrm>
        </p:spPr>
        <p:txBody>
          <a:bodyPr>
            <a:noAutofit/>
          </a:bodyPr>
          <a:lstStyle/>
          <a:p>
            <a:pPr marL="0" indent="0" algn="ctr">
              <a:buNone/>
            </a:pPr>
            <a:endParaRPr lang="en-US" sz="4800" b="1" dirty="0" smtClean="0"/>
          </a:p>
          <a:p>
            <a:pPr marL="0" indent="0" algn="ctr">
              <a:buNone/>
            </a:pPr>
            <a:r>
              <a:rPr lang="en-US" sz="4800" b="1" dirty="0" smtClean="0"/>
              <a:t>The </a:t>
            </a:r>
            <a:r>
              <a:rPr lang="en-US" sz="4800" b="1" dirty="0"/>
              <a:t>Centre of Excellence on </a:t>
            </a:r>
            <a:endParaRPr lang="en-US" sz="4800" b="1" dirty="0" smtClean="0"/>
          </a:p>
          <a:p>
            <a:pPr marL="0" indent="0" algn="ctr">
              <a:buNone/>
            </a:pPr>
            <a:r>
              <a:rPr lang="en-US" sz="6000" b="1" dirty="0" smtClean="0">
                <a:solidFill>
                  <a:schemeClr val="accent3"/>
                </a:solidFill>
              </a:rPr>
              <a:t>"</a:t>
            </a:r>
            <a:r>
              <a:rPr lang="en-US" sz="6000" b="1" dirty="0">
                <a:solidFill>
                  <a:schemeClr val="accent3"/>
                </a:solidFill>
              </a:rPr>
              <a:t>I Knowledge"</a:t>
            </a:r>
            <a:r>
              <a:rPr lang="en-US" sz="4800" b="1" dirty="0"/>
              <a:t> </a:t>
            </a:r>
            <a:endParaRPr lang="en-US" sz="4800" b="1" dirty="0" smtClean="0"/>
          </a:p>
          <a:p>
            <a:pPr marL="0" indent="0" algn="ctr">
              <a:buNone/>
            </a:pPr>
            <a:r>
              <a:rPr lang="en-US" sz="4800" b="1" dirty="0" smtClean="0"/>
              <a:t>a </a:t>
            </a:r>
            <a:r>
              <a:rPr lang="en-US" sz="4800" b="1" dirty="0"/>
              <a:t>Centre for Learning Management Tools from </a:t>
            </a:r>
            <a:r>
              <a:rPr lang="en-US" sz="4800" b="1" dirty="0" smtClean="0"/>
              <a:t>Indian Scriptures</a:t>
            </a:r>
            <a:r>
              <a:rPr lang="en-US" b="1" dirty="0" smtClean="0"/>
              <a:t> </a:t>
            </a:r>
          </a:p>
          <a:p>
            <a:pPr marL="0" indent="0" algn="ctr">
              <a:buNone/>
            </a:pPr>
            <a:endParaRPr lang="en-US" sz="2000" b="1" dirty="0"/>
          </a:p>
          <a:p>
            <a:pPr marL="0" indent="0" algn="ctr">
              <a:buNone/>
            </a:pPr>
            <a:endParaRPr lang="en-US" b="1" dirty="0" smtClean="0"/>
          </a:p>
          <a:p>
            <a:pPr marL="0" indent="0" algn="ctr">
              <a:buNone/>
            </a:pPr>
            <a:endParaRPr lang="en-US" sz="2000" b="1" dirty="0"/>
          </a:p>
          <a:p>
            <a:pPr marL="0" indent="0" algn="ctr">
              <a:buNone/>
            </a:pPr>
            <a:r>
              <a:rPr lang="en-US" b="1" dirty="0" smtClean="0">
                <a:solidFill>
                  <a:srgbClr val="FFFF00"/>
                </a:solidFill>
              </a:rPr>
              <a:t>[Launched by: </a:t>
            </a:r>
            <a:r>
              <a:rPr lang="en-US" b="1" dirty="0" err="1" smtClean="0">
                <a:solidFill>
                  <a:srgbClr val="FFFF00"/>
                </a:solidFill>
              </a:rPr>
              <a:t>Poddar</a:t>
            </a:r>
            <a:r>
              <a:rPr lang="en-US" b="1" dirty="0" smtClean="0">
                <a:solidFill>
                  <a:srgbClr val="FFFF00"/>
                </a:solidFill>
              </a:rPr>
              <a:t> Group of Institutions, Jaipur]</a:t>
            </a:r>
            <a:endParaRPr lang="en-IN" sz="2000"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1955" y="65214"/>
            <a:ext cx="1358845" cy="135884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7263" t="26558" r="26262" b="27813"/>
          <a:stretch/>
        </p:blipFill>
        <p:spPr>
          <a:xfrm>
            <a:off x="184700" y="119437"/>
            <a:ext cx="1250400" cy="1250400"/>
          </a:xfrm>
          <a:prstGeom prst="ellipse">
            <a:avLst/>
          </a:prstGeom>
        </p:spPr>
      </p:pic>
    </p:spTree>
    <p:extLst>
      <p:ext uri="{BB962C8B-B14F-4D97-AF65-F5344CB8AC3E}">
        <p14:creationId xmlns:p14="http://schemas.microsoft.com/office/powerpoint/2010/main" val="923040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22880"/>
            <a:ext cx="9404723" cy="1375728"/>
          </a:xfrm>
        </p:spPr>
        <p:txBody>
          <a:bodyPr/>
          <a:lstStyle/>
          <a:p>
            <a:r>
              <a:rPr lang="en-IN" b="1" dirty="0" smtClean="0"/>
              <a:t>VISION &amp; Mission </a:t>
            </a:r>
            <a:endParaRPr lang="en-IN"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0482" y="0"/>
            <a:ext cx="5331998" cy="6746240"/>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7263" t="26558" r="26262" b="27813"/>
          <a:stretch/>
        </p:blipFill>
        <p:spPr>
          <a:xfrm>
            <a:off x="184700" y="109277"/>
            <a:ext cx="1250400" cy="1250400"/>
          </a:xfrm>
          <a:prstGeom prst="ellipse">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720" y="1"/>
            <a:ext cx="1127760" cy="1127760"/>
          </a:xfrm>
          <a:prstGeom prst="rect">
            <a:avLst/>
          </a:prstGeom>
        </p:spPr>
      </p:pic>
    </p:spTree>
    <p:extLst>
      <p:ext uri="{BB962C8B-B14F-4D97-AF65-F5344CB8AC3E}">
        <p14:creationId xmlns:p14="http://schemas.microsoft.com/office/powerpoint/2010/main" val="1214661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800" b="1" u="sng" dirty="0" smtClean="0"/>
              <a:t>Vision &amp; Mission</a:t>
            </a:r>
            <a:endParaRPr lang="en-IN" sz="4800" u="sng" dirty="0"/>
          </a:p>
        </p:txBody>
      </p:sp>
      <p:sp>
        <p:nvSpPr>
          <p:cNvPr id="3" name="Content Placeholder 2"/>
          <p:cNvSpPr>
            <a:spLocks noGrp="1"/>
          </p:cNvSpPr>
          <p:nvPr>
            <p:ph idx="1"/>
          </p:nvPr>
        </p:nvSpPr>
        <p:spPr>
          <a:xfrm>
            <a:off x="431801" y="1587500"/>
            <a:ext cx="11315700" cy="5029200"/>
          </a:xfrm>
        </p:spPr>
        <p:txBody>
          <a:bodyPr>
            <a:noAutofit/>
          </a:bodyPr>
          <a:lstStyle/>
          <a:p>
            <a:pPr marL="0" indent="0" algn="just">
              <a:buNone/>
            </a:pPr>
            <a:r>
              <a:rPr lang="en-IN" sz="2400" b="1" u="sng" dirty="0">
                <a:solidFill>
                  <a:srgbClr val="FFFF00"/>
                </a:solidFill>
              </a:rPr>
              <a:t>Vision:</a:t>
            </a:r>
          </a:p>
          <a:p>
            <a:pPr marL="0" indent="0" algn="just">
              <a:buNone/>
            </a:pPr>
            <a:r>
              <a:rPr lang="en-IN" sz="2400" dirty="0"/>
              <a:t>Our vision is to integrate the profound teachings of Indian scriptures into modern management education, fostering ethical, values-driven leadership. We envision a future where managers draw inspiration from India's timeless wisdom to create sustainable, inclusive, and socially responsible business practices.</a:t>
            </a:r>
          </a:p>
          <a:p>
            <a:pPr marL="0" indent="0" algn="just">
              <a:buNone/>
            </a:pPr>
            <a:r>
              <a:rPr lang="en-IN" sz="800" dirty="0"/>
              <a:t> </a:t>
            </a:r>
          </a:p>
          <a:p>
            <a:pPr marL="0" indent="0" algn="just">
              <a:buNone/>
            </a:pPr>
            <a:r>
              <a:rPr lang="en-IN" sz="2400" b="1" u="sng" dirty="0">
                <a:solidFill>
                  <a:srgbClr val="FFFF00"/>
                </a:solidFill>
              </a:rPr>
              <a:t>Mission:</a:t>
            </a:r>
          </a:p>
          <a:p>
            <a:pPr marL="0" indent="0" algn="just">
              <a:buNone/>
            </a:pPr>
            <a:r>
              <a:rPr lang="en-IN" sz="2400" dirty="0"/>
              <a:t>Our mission is to research, interpret, and promote the teachings of Indian ethos scriptures, such as the Bhagavad Gita, Vedas, Upanishads, and other philosophical texts. We aim to facilitate the understanding and application of these teachings in contemporary management contexts, cultivating leaders who lead with integrity, compassion, and a holistic perspective.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1955" y="136334"/>
            <a:ext cx="1358845" cy="135884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263" t="26558" r="26262" b="27813"/>
          <a:stretch/>
        </p:blipFill>
        <p:spPr>
          <a:xfrm>
            <a:off x="184700" y="48317"/>
            <a:ext cx="1250400" cy="1250400"/>
          </a:xfrm>
          <a:prstGeom prst="ellipse">
            <a:avLst/>
          </a:prstGeom>
        </p:spPr>
      </p:pic>
    </p:spTree>
    <p:extLst>
      <p:ext uri="{BB962C8B-B14F-4D97-AF65-F5344CB8AC3E}">
        <p14:creationId xmlns:p14="http://schemas.microsoft.com/office/powerpoint/2010/main" val="422230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77758"/>
            <a:ext cx="9404723" cy="1400530"/>
          </a:xfrm>
        </p:spPr>
        <p:txBody>
          <a:bodyPr/>
          <a:lstStyle/>
          <a:p>
            <a:r>
              <a:rPr lang="en-IN" b="1" dirty="0" smtClean="0"/>
              <a:t>Purpose &amp; AIM</a:t>
            </a:r>
            <a:endParaRPr lang="en-IN" b="1" dirty="0"/>
          </a:p>
        </p:txBody>
      </p:sp>
      <p:pic>
        <p:nvPicPr>
          <p:cNvPr id="7" name="Picture 6"/>
          <p:cNvPicPr>
            <a:picLocks noChangeAspect="1"/>
          </p:cNvPicPr>
          <p:nvPr/>
        </p:nvPicPr>
        <p:blipFill>
          <a:blip r:embed="rId2"/>
          <a:stretch>
            <a:fillRect/>
          </a:stretch>
        </p:blipFill>
        <p:spPr>
          <a:xfrm>
            <a:off x="5232400" y="20321"/>
            <a:ext cx="6949440" cy="68275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955" y="65214"/>
            <a:ext cx="1358845" cy="135884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7263" t="26558" r="26262" b="27813"/>
          <a:stretch/>
        </p:blipFill>
        <p:spPr>
          <a:xfrm>
            <a:off x="184700" y="48317"/>
            <a:ext cx="1250400" cy="1250400"/>
          </a:xfrm>
          <a:prstGeom prst="ellipse">
            <a:avLst/>
          </a:prstGeom>
        </p:spPr>
      </p:pic>
    </p:spTree>
    <p:extLst>
      <p:ext uri="{BB962C8B-B14F-4D97-AF65-F5344CB8AC3E}">
        <p14:creationId xmlns:p14="http://schemas.microsoft.com/office/powerpoint/2010/main" val="1357037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700" y="452718"/>
            <a:ext cx="8318134" cy="1400530"/>
          </a:xfrm>
        </p:spPr>
        <p:txBody>
          <a:bodyPr/>
          <a:lstStyle/>
          <a:p>
            <a:pPr algn="ctr"/>
            <a:r>
              <a:rPr lang="en-US" sz="4800" b="1" u="sng" dirty="0" smtClean="0"/>
              <a:t>Purpose</a:t>
            </a:r>
            <a:endParaRPr lang="en-IN" sz="4800" b="1" u="sng" dirty="0"/>
          </a:p>
        </p:txBody>
      </p:sp>
      <p:sp>
        <p:nvSpPr>
          <p:cNvPr id="3" name="Content Placeholder 2"/>
          <p:cNvSpPr>
            <a:spLocks noGrp="1"/>
          </p:cNvSpPr>
          <p:nvPr>
            <p:ph idx="1"/>
          </p:nvPr>
        </p:nvSpPr>
        <p:spPr>
          <a:xfrm>
            <a:off x="1103312" y="2052918"/>
            <a:ext cx="9577388" cy="4195481"/>
          </a:xfrm>
        </p:spPr>
        <p:txBody>
          <a:bodyPr>
            <a:noAutofit/>
          </a:bodyPr>
          <a:lstStyle/>
          <a:p>
            <a:pPr marL="0" indent="0" algn="just">
              <a:lnSpc>
                <a:spcPct val="150000"/>
              </a:lnSpc>
              <a:buNone/>
            </a:pPr>
            <a:r>
              <a:rPr lang="en-IN" sz="2400" dirty="0" smtClean="0"/>
              <a:t>The </a:t>
            </a:r>
            <a:r>
              <a:rPr lang="en-IN" sz="2400" dirty="0"/>
              <a:t>aim of the Indian Ethos Scriptures and Management Research Lab is to explore the rich cultural and philosophical heritage of India and its relevance to modern management practices. This lab aims to bridge the gap between ancient wisdom and contemporary management by studying the insights provided by Indian scriptures and applying them to modern business contexts.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1955" y="136334"/>
            <a:ext cx="1358845" cy="135884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263" t="26558" r="26262" b="27813"/>
          <a:stretch/>
        </p:blipFill>
        <p:spPr>
          <a:xfrm>
            <a:off x="184700" y="190557"/>
            <a:ext cx="1250400" cy="1250400"/>
          </a:xfrm>
          <a:prstGeom prst="ellipse">
            <a:avLst/>
          </a:prstGeom>
        </p:spPr>
      </p:pic>
    </p:spTree>
    <p:extLst>
      <p:ext uri="{BB962C8B-B14F-4D97-AF65-F5344CB8AC3E}">
        <p14:creationId xmlns:p14="http://schemas.microsoft.com/office/powerpoint/2010/main" val="3113139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41" y="2753360"/>
            <a:ext cx="5283200" cy="1574800"/>
          </a:xfrm>
        </p:spPr>
        <p:txBody>
          <a:bodyPr/>
          <a:lstStyle/>
          <a:p>
            <a:r>
              <a:rPr lang="en-IN" sz="3600" b="1" i="1" dirty="0"/>
              <a:t>Journey &amp;</a:t>
            </a:r>
            <a:r>
              <a:rPr lang="en-IN" sz="3600" b="1" i="1" dirty="0" smtClean="0"/>
              <a:t> </a:t>
            </a:r>
            <a:r>
              <a:rPr lang="en-IN" sz="3600" b="1" i="1" dirty="0"/>
              <a:t>Curriculum Integration</a:t>
            </a:r>
            <a:endParaRPr lang="en-IN" sz="3600" i="1" dirty="0"/>
          </a:p>
        </p:txBody>
      </p:sp>
      <p:pic>
        <p:nvPicPr>
          <p:cNvPr id="4" name="Picture 3"/>
          <p:cNvPicPr>
            <a:picLocks noChangeAspect="1"/>
          </p:cNvPicPr>
          <p:nvPr/>
        </p:nvPicPr>
        <p:blipFill>
          <a:blip r:embed="rId2"/>
          <a:stretch>
            <a:fillRect/>
          </a:stretch>
        </p:blipFill>
        <p:spPr>
          <a:xfrm>
            <a:off x="5283200" y="0"/>
            <a:ext cx="6908800" cy="684784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7263" t="26558" r="26262" b="27813"/>
          <a:stretch/>
        </p:blipFill>
        <p:spPr>
          <a:xfrm>
            <a:off x="184700" y="119437"/>
            <a:ext cx="1250400" cy="1250400"/>
          </a:xfrm>
          <a:prstGeom prst="ellipse">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1955" y="-5906"/>
            <a:ext cx="1358845" cy="1358845"/>
          </a:xfrm>
          <a:prstGeom prst="rect">
            <a:avLst/>
          </a:prstGeom>
        </p:spPr>
      </p:pic>
    </p:spTree>
    <p:extLst>
      <p:ext uri="{BB962C8B-B14F-4D97-AF65-F5344CB8AC3E}">
        <p14:creationId xmlns:p14="http://schemas.microsoft.com/office/powerpoint/2010/main" val="1404843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700" y="452718"/>
            <a:ext cx="8318134" cy="1400530"/>
          </a:xfrm>
        </p:spPr>
        <p:txBody>
          <a:bodyPr>
            <a:noAutofit/>
          </a:bodyPr>
          <a:lstStyle/>
          <a:p>
            <a:pPr algn="ctr"/>
            <a:r>
              <a:rPr lang="en-IN" sz="4800" b="1" dirty="0"/>
              <a:t>Journey and Curriculum Integration</a:t>
            </a:r>
            <a:endParaRPr lang="en-IN" sz="4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29721113"/>
              </p:ext>
            </p:extLst>
          </p:nvPr>
        </p:nvGraphicFramePr>
        <p:xfrm>
          <a:off x="1977619" y="2214879"/>
          <a:ext cx="8461781" cy="4456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1955" y="-5906"/>
            <a:ext cx="1358845" cy="1358845"/>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27263" t="26558" r="26262" b="27813"/>
          <a:stretch/>
        </p:blipFill>
        <p:spPr>
          <a:xfrm>
            <a:off x="184700" y="190557"/>
            <a:ext cx="1250400" cy="1250400"/>
          </a:xfrm>
          <a:prstGeom prst="ellipse">
            <a:avLst/>
          </a:prstGeom>
        </p:spPr>
      </p:pic>
    </p:spTree>
    <p:extLst>
      <p:ext uri="{BB962C8B-B14F-4D97-AF65-F5344CB8AC3E}">
        <p14:creationId xmlns:p14="http://schemas.microsoft.com/office/powerpoint/2010/main" val="2856466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7263" t="26558" r="26262" b="27813"/>
          <a:stretch/>
        </p:blipFill>
        <p:spPr>
          <a:xfrm>
            <a:off x="184700" y="119437"/>
            <a:ext cx="1250400" cy="1250400"/>
          </a:xfrm>
          <a:prstGeom prst="ellipse">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1955" y="65214"/>
            <a:ext cx="1358845" cy="1358845"/>
          </a:xfrm>
          <a:prstGeom prst="rect">
            <a:avLst/>
          </a:prstGeom>
        </p:spPr>
      </p:pic>
    </p:spTree>
    <p:extLst>
      <p:ext uri="{BB962C8B-B14F-4D97-AF65-F5344CB8AC3E}">
        <p14:creationId xmlns:p14="http://schemas.microsoft.com/office/powerpoint/2010/main" val="1502628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164</TotalTime>
  <Words>278</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Century Gothic</vt:lpstr>
      <vt:lpstr>Wingdings 3</vt:lpstr>
      <vt:lpstr>Ion</vt:lpstr>
      <vt:lpstr>PowerPoint Presentation</vt:lpstr>
      <vt:lpstr>PowerPoint Presentation</vt:lpstr>
      <vt:lpstr>VISION &amp; Mission </vt:lpstr>
      <vt:lpstr>Vision &amp; Mission</vt:lpstr>
      <vt:lpstr>Purpose &amp; AIM</vt:lpstr>
      <vt:lpstr>Purpose</vt:lpstr>
      <vt:lpstr>Journey &amp; Curriculum Integration</vt:lpstr>
      <vt:lpstr>Journey and Curriculum Integration</vt:lpstr>
      <vt:lpstr>PowerPoint Presentation</vt:lpstr>
      <vt:lpstr>Lab Integration into Management Courses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dc:creator>
  <cp:lastModifiedBy>vijaybabu M</cp:lastModifiedBy>
  <cp:revision>17</cp:revision>
  <dcterms:created xsi:type="dcterms:W3CDTF">2023-08-08T20:06:50Z</dcterms:created>
  <dcterms:modified xsi:type="dcterms:W3CDTF">2023-08-11T03:42:50Z</dcterms:modified>
</cp:coreProperties>
</file>